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4" r:id="rId2"/>
    <p:sldId id="315" r:id="rId3"/>
    <p:sldId id="316" r:id="rId4"/>
    <p:sldId id="275" r:id="rId5"/>
    <p:sldId id="290" r:id="rId6"/>
    <p:sldId id="302" r:id="rId7"/>
    <p:sldId id="291" r:id="rId8"/>
    <p:sldId id="303" r:id="rId9"/>
    <p:sldId id="292" r:id="rId10"/>
    <p:sldId id="276" r:id="rId11"/>
    <p:sldId id="304" r:id="rId12"/>
    <p:sldId id="305" r:id="rId13"/>
    <p:sldId id="277" r:id="rId14"/>
    <p:sldId id="278" r:id="rId15"/>
    <p:sldId id="279" r:id="rId16"/>
    <p:sldId id="280" r:id="rId17"/>
    <p:sldId id="281" r:id="rId18"/>
    <p:sldId id="282" r:id="rId19"/>
    <p:sldId id="283" r:id="rId20"/>
    <p:sldId id="306" r:id="rId21"/>
    <p:sldId id="307" r:id="rId22"/>
    <p:sldId id="284" r:id="rId23"/>
    <p:sldId id="285" r:id="rId24"/>
    <p:sldId id="286" r:id="rId25"/>
    <p:sldId id="287" r:id="rId26"/>
    <p:sldId id="288" r:id="rId27"/>
    <p:sldId id="311" r:id="rId28"/>
    <p:sldId id="321" r:id="rId29"/>
    <p:sldId id="32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2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37D550-89B6-4135-8F93-48D196CD3735}" type="datetimeFigureOut">
              <a:rPr lang="en-US" smtClean="0"/>
              <a:pPr/>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40E02-9D55-4A8C-AEC9-9E8E0537CEB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37D550-89B6-4135-8F93-48D196CD3735}" type="datetimeFigureOut">
              <a:rPr lang="en-US" smtClean="0"/>
              <a:pPr/>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40E02-9D55-4A8C-AEC9-9E8E0537CE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37D550-89B6-4135-8F93-48D196CD3735}" type="datetimeFigureOut">
              <a:rPr lang="en-US" smtClean="0"/>
              <a:pPr/>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40E02-9D55-4A8C-AEC9-9E8E0537CEB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37D550-89B6-4135-8F93-48D196CD3735}" type="datetimeFigureOut">
              <a:rPr lang="en-US" smtClean="0"/>
              <a:pPr/>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40E02-9D55-4A8C-AEC9-9E8E0537CEB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37D550-89B6-4135-8F93-48D196CD3735}" type="datetimeFigureOut">
              <a:rPr lang="en-US" smtClean="0"/>
              <a:pPr/>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40E02-9D55-4A8C-AEC9-9E8E0537CEB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37D550-89B6-4135-8F93-48D196CD3735}" type="datetimeFigureOut">
              <a:rPr lang="en-US" smtClean="0"/>
              <a:pPr/>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540E02-9D55-4A8C-AEC9-9E8E0537CEB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37D550-89B6-4135-8F93-48D196CD3735}" type="datetimeFigureOut">
              <a:rPr lang="en-US" smtClean="0"/>
              <a:pPr/>
              <a:t>8/12/2022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540E02-9D55-4A8C-AEC9-9E8E0537CEB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37D550-89B6-4135-8F93-48D196CD3735}" type="datetimeFigureOut">
              <a:rPr lang="en-US" smtClean="0"/>
              <a:pPr/>
              <a:t>8/12/2022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540E02-9D55-4A8C-AEC9-9E8E0537CEB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37D550-89B6-4135-8F93-48D196CD3735}" type="datetimeFigureOut">
              <a:rPr lang="en-US" smtClean="0"/>
              <a:pPr/>
              <a:t>8/12/2022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540E02-9D55-4A8C-AEC9-9E8E0537CE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37D550-89B6-4135-8F93-48D196CD3735}" type="datetimeFigureOut">
              <a:rPr lang="en-US" smtClean="0"/>
              <a:pPr/>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540E02-9D55-4A8C-AEC9-9E8E0537CEB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37D550-89B6-4135-8F93-48D196CD3735}" type="datetimeFigureOut">
              <a:rPr lang="en-US" smtClean="0"/>
              <a:pPr/>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540E02-9D55-4A8C-AEC9-9E8E0537CEB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37D550-89B6-4135-8F93-48D196CD3735}" type="datetimeFigureOut">
              <a:rPr lang="en-US" smtClean="0"/>
              <a:pPr/>
              <a:t>8/12/2022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540E02-9D55-4A8C-AEC9-9E8E0537CEB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4257" y="1143001"/>
            <a:ext cx="7489371" cy="415498"/>
          </a:xfrm>
          <a:prstGeom prst="rect">
            <a:avLst/>
          </a:prstGeom>
          <a:noFill/>
        </p:spPr>
        <p:txBody>
          <a:bodyPr wrap="square" rtlCol="0">
            <a:spAutoFit/>
          </a:bodyPr>
          <a:lstStyle/>
          <a:p>
            <a:r>
              <a:rPr lang="en-US" sz="2100" dirty="0">
                <a:latin typeface="Book Antiqua" panose="02040602050305030304" pitchFamily="18" charset="0"/>
              </a:rPr>
              <a:t>RUNGTA COLLEGE OF DENTAL SCIENCES &amp; RESEARCH </a:t>
            </a:r>
          </a:p>
        </p:txBody>
      </p:sp>
      <p:sp>
        <p:nvSpPr>
          <p:cNvPr id="4" name="TextBox 3"/>
          <p:cNvSpPr txBox="1"/>
          <p:nvPr/>
        </p:nvSpPr>
        <p:spPr>
          <a:xfrm>
            <a:off x="2158214" y="3143250"/>
            <a:ext cx="5981457" cy="738664"/>
          </a:xfrm>
          <a:prstGeom prst="rect">
            <a:avLst/>
          </a:prstGeom>
          <a:noFill/>
        </p:spPr>
        <p:txBody>
          <a:bodyPr wrap="square" rtlCol="0">
            <a:spAutoFit/>
          </a:bodyPr>
          <a:lstStyle/>
          <a:p>
            <a:pPr algn="ctr"/>
            <a:r>
              <a:rPr lang="en-US" sz="2100" dirty="0">
                <a:latin typeface="Book Antiqua" panose="02040602050305030304" pitchFamily="18" charset="0"/>
              </a:rPr>
              <a:t>TITLE OF THE </a:t>
            </a:r>
            <a:r>
              <a:rPr lang="en-US" sz="2100" dirty="0" smtClean="0">
                <a:latin typeface="Book Antiqua" panose="02040602050305030304" pitchFamily="18" charset="0"/>
              </a:rPr>
              <a:t>TOPIC- </a:t>
            </a:r>
          </a:p>
          <a:p>
            <a:pPr algn="ctr"/>
            <a:r>
              <a:rPr lang="en-US" sz="2100" dirty="0" smtClean="0">
                <a:latin typeface="Book Antiqua" panose="02040602050305030304" pitchFamily="18" charset="0"/>
              </a:rPr>
              <a:t>CLEFT LIP AND PALATE</a:t>
            </a:r>
          </a:p>
        </p:txBody>
      </p:sp>
      <p:sp>
        <p:nvSpPr>
          <p:cNvPr id="6" name="TextBox 5"/>
          <p:cNvSpPr txBox="1"/>
          <p:nvPr/>
        </p:nvSpPr>
        <p:spPr>
          <a:xfrm>
            <a:off x="598714" y="4877368"/>
            <a:ext cx="8545286" cy="738664"/>
          </a:xfrm>
          <a:prstGeom prst="rect">
            <a:avLst/>
          </a:prstGeom>
          <a:noFill/>
        </p:spPr>
        <p:txBody>
          <a:bodyPr wrap="square" rtlCol="0">
            <a:spAutoFit/>
          </a:bodyPr>
          <a:lstStyle/>
          <a:p>
            <a:pPr algn="ctr"/>
            <a:r>
              <a:rPr lang="en-US" sz="2100" dirty="0">
                <a:latin typeface="Book Antiqua" panose="02040602050305030304" pitchFamily="18" charset="0"/>
              </a:rPr>
              <a:t>DEPARTMENT OF ORTHODONTICS AND DENTOFACIAL ORTHOPAEDICS  </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781" r="15781"/>
          <a:stretch/>
        </p:blipFill>
        <p:spPr>
          <a:xfrm>
            <a:off x="0" y="857250"/>
            <a:ext cx="1393371" cy="1585913"/>
          </a:xfrm>
          <a:prstGeom prst="rect">
            <a:avLst/>
          </a:prstGeom>
        </p:spPr>
      </p:pic>
    </p:spTree>
    <p:extLst>
      <p:ext uri="{BB962C8B-B14F-4D97-AF65-F5344CB8AC3E}">
        <p14:creationId xmlns:p14="http://schemas.microsoft.com/office/powerpoint/2010/main" val="1962519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PROBLEMS ASSOCIATED WITH CLEFTS.</a:t>
            </a:r>
          </a:p>
        </p:txBody>
      </p:sp>
      <p:sp>
        <p:nvSpPr>
          <p:cNvPr id="3" name="Content Placeholder 2"/>
          <p:cNvSpPr>
            <a:spLocks noGrp="1"/>
          </p:cNvSpPr>
          <p:nvPr>
            <p:ph idx="1"/>
          </p:nvPr>
        </p:nvSpPr>
        <p:spPr/>
        <p:txBody>
          <a:bodyPr/>
          <a:lstStyle/>
          <a:p>
            <a:r>
              <a:rPr lang="en-US" dirty="0"/>
              <a:t>Dental.</a:t>
            </a:r>
          </a:p>
          <a:p>
            <a:r>
              <a:rPr lang="en-US" dirty="0"/>
              <a:t>Esthetic.</a:t>
            </a:r>
          </a:p>
          <a:p>
            <a:r>
              <a:rPr lang="en-US" dirty="0"/>
              <a:t>Speech and Hearing.</a:t>
            </a:r>
          </a:p>
          <a:p>
            <a:r>
              <a:rPr lang="en-US" dirty="0" err="1"/>
              <a:t>Psychologic</a:t>
            </a:r>
            <a:r>
              <a:rPr lang="en-US" dirty="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 Cleft of the hard and soft plate, </a:t>
            </a:r>
            <a:r>
              <a:rPr lang="en-US" sz="2800" dirty="0" err="1" smtClean="0"/>
              <a:t>B.unilateral</a:t>
            </a:r>
            <a:r>
              <a:rPr lang="en-US" sz="2800" dirty="0" smtClean="0"/>
              <a:t> cleft lip, </a:t>
            </a:r>
            <a:r>
              <a:rPr lang="en-US" sz="2800" dirty="0" err="1" smtClean="0"/>
              <a:t>C.&amp;D.unilateral</a:t>
            </a:r>
            <a:r>
              <a:rPr lang="en-US" sz="2800" dirty="0" smtClean="0"/>
              <a:t> cleft of the lip and palate</a:t>
            </a:r>
            <a:endParaRPr lang="en-US" sz="2800" dirty="0"/>
          </a:p>
        </p:txBody>
      </p:sp>
      <p:pic>
        <p:nvPicPr>
          <p:cNvPr id="4" name="Content Placeholder 3" descr="IMG_20180308_215209.jpg"/>
          <p:cNvPicPr>
            <a:picLocks noGrp="1" noChangeAspect="1"/>
          </p:cNvPicPr>
          <p:nvPr>
            <p:ph idx="1"/>
          </p:nvPr>
        </p:nvPicPr>
        <p:blipFill>
          <a:blip r:embed="rId2" cstate="print"/>
          <a:stretch>
            <a:fillRect/>
          </a:stretch>
        </p:blipFill>
        <p:spPr>
          <a:xfrm>
            <a:off x="1390707" y="1600200"/>
            <a:ext cx="6362586" cy="452596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err="1" smtClean="0"/>
              <a:t>A.&amp;B.pateint</a:t>
            </a:r>
            <a:r>
              <a:rPr lang="en-US" sz="2800" dirty="0" smtClean="0"/>
              <a:t> with unilateral cleft of the lip and palate. Note the absence of some ant. Teeth &amp; related malocclusion</a:t>
            </a:r>
            <a:endParaRPr lang="en-US" sz="2800" dirty="0"/>
          </a:p>
        </p:txBody>
      </p:sp>
      <p:pic>
        <p:nvPicPr>
          <p:cNvPr id="4" name="Content Placeholder 3" descr="IMG_20180308_215144.jpg"/>
          <p:cNvPicPr>
            <a:picLocks noGrp="1" noChangeAspect="1"/>
          </p:cNvPicPr>
          <p:nvPr>
            <p:ph idx="1"/>
          </p:nvPr>
        </p:nvPicPr>
        <p:blipFill>
          <a:blip r:embed="rId2" cstate="print"/>
          <a:stretch>
            <a:fillRect/>
          </a:stretch>
        </p:blipFill>
        <p:spPr>
          <a:xfrm>
            <a:off x="1399529" y="1600200"/>
            <a:ext cx="6344942" cy="452596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19800"/>
          </a:xfrm>
        </p:spPr>
        <p:txBody>
          <a:bodyPr>
            <a:normAutofit fontScale="85000" lnSpcReduction="20000"/>
          </a:bodyPr>
          <a:lstStyle/>
          <a:p>
            <a:r>
              <a:rPr lang="en-US" u="sng" dirty="0"/>
              <a:t>DENTAL PROBLEMS-</a:t>
            </a:r>
          </a:p>
          <a:p>
            <a:pPr>
              <a:buNone/>
            </a:pPr>
            <a:r>
              <a:rPr lang="en-US" dirty="0"/>
              <a:t>     -Congenitally missing teeth(most commonly the upper laterals)</a:t>
            </a:r>
          </a:p>
          <a:p>
            <a:pPr>
              <a:buNone/>
            </a:pPr>
            <a:r>
              <a:rPr lang="en-US" dirty="0"/>
              <a:t>     -Presence of natal or neonatal teeth.</a:t>
            </a:r>
          </a:p>
          <a:p>
            <a:pPr>
              <a:buNone/>
            </a:pPr>
            <a:r>
              <a:rPr lang="en-US" dirty="0"/>
              <a:t>     -Presence Supernumerary teeth.</a:t>
            </a:r>
          </a:p>
          <a:p>
            <a:pPr>
              <a:buNone/>
            </a:pPr>
            <a:r>
              <a:rPr lang="en-US" dirty="0"/>
              <a:t>     -Ectopically </a:t>
            </a:r>
            <a:r>
              <a:rPr lang="en-US" dirty="0" err="1"/>
              <a:t>errupting</a:t>
            </a:r>
            <a:r>
              <a:rPr lang="en-US" dirty="0"/>
              <a:t> teeth.</a:t>
            </a:r>
          </a:p>
          <a:p>
            <a:pPr>
              <a:buNone/>
            </a:pPr>
            <a:r>
              <a:rPr lang="en-US" dirty="0"/>
              <a:t>     -Anomalies of tooth morphology.</a:t>
            </a:r>
          </a:p>
          <a:p>
            <a:pPr>
              <a:buNone/>
            </a:pPr>
            <a:r>
              <a:rPr lang="en-US" dirty="0"/>
              <a:t>     -Enamel Hyperplasia.</a:t>
            </a:r>
          </a:p>
          <a:p>
            <a:pPr>
              <a:buNone/>
            </a:pPr>
            <a:r>
              <a:rPr lang="en-US" dirty="0"/>
              <a:t>     -</a:t>
            </a:r>
            <a:r>
              <a:rPr lang="en-US" dirty="0" err="1"/>
              <a:t>Microdontia</a:t>
            </a:r>
            <a:r>
              <a:rPr lang="en-US" dirty="0"/>
              <a:t>.</a:t>
            </a:r>
          </a:p>
          <a:p>
            <a:pPr>
              <a:buNone/>
            </a:pPr>
            <a:r>
              <a:rPr lang="en-US" dirty="0"/>
              <a:t>     -Fused teeth.</a:t>
            </a:r>
          </a:p>
          <a:p>
            <a:pPr>
              <a:buNone/>
            </a:pPr>
            <a:r>
              <a:rPr lang="en-US" dirty="0"/>
              <a:t>     -</a:t>
            </a:r>
            <a:r>
              <a:rPr lang="en-US" dirty="0" err="1"/>
              <a:t>Macrodontia</a:t>
            </a:r>
            <a:endParaRPr lang="en-US" dirty="0"/>
          </a:p>
          <a:p>
            <a:pPr>
              <a:buNone/>
            </a:pPr>
            <a:r>
              <a:rPr lang="en-US" dirty="0"/>
              <a:t>     -Mobile and early shedding of teeth due to poor   periodontal support.</a:t>
            </a:r>
          </a:p>
          <a:p>
            <a:pPr>
              <a:buNone/>
            </a:pPr>
            <a:r>
              <a:rPr lang="en-US" dirty="0"/>
              <a:t>     -Protruding Pre-Maxilla.</a:t>
            </a:r>
          </a:p>
          <a:p>
            <a:pPr>
              <a:buNone/>
            </a:pPr>
            <a:r>
              <a:rPr lang="en-US" dirty="0"/>
              <a:t>     -Deep bite, Spacing/Crowding.</a:t>
            </a:r>
          </a:p>
          <a:p>
            <a:pPr>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u="sng" dirty="0"/>
              <a:t>ESTHETIC PROBLEMS-</a:t>
            </a:r>
          </a:p>
          <a:p>
            <a:pPr>
              <a:buNone/>
            </a:pPr>
            <a:r>
              <a:rPr lang="en-US" dirty="0"/>
              <a:t>   -The cleft involving the lip can result in facial disfigurement varying from mild to severe.</a:t>
            </a:r>
          </a:p>
          <a:p>
            <a:pPr>
              <a:buNone/>
            </a:pPr>
            <a:r>
              <a:rPr lang="en-US" dirty="0"/>
              <a:t>   -The </a:t>
            </a:r>
            <a:r>
              <a:rPr lang="en-US" dirty="0" err="1"/>
              <a:t>orofacial</a:t>
            </a:r>
            <a:r>
              <a:rPr lang="en-US" dirty="0"/>
              <a:t> </a:t>
            </a:r>
            <a:r>
              <a:rPr lang="en-US" dirty="0" err="1"/>
              <a:t>structres</a:t>
            </a:r>
            <a:r>
              <a:rPr lang="en-US" dirty="0"/>
              <a:t> may be malformed and congenitally </a:t>
            </a:r>
            <a:r>
              <a:rPr lang="en-US" dirty="0" err="1"/>
              <a:t>missing.Deformities</a:t>
            </a:r>
            <a:r>
              <a:rPr lang="en-US" dirty="0"/>
              <a:t> of nose can </a:t>
            </a:r>
            <a:r>
              <a:rPr lang="en-US" dirty="0" err="1"/>
              <a:t>occur.Thus</a:t>
            </a:r>
            <a:r>
              <a:rPr lang="en-US" dirty="0"/>
              <a:t> esthetics is greatly affected.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MANAGEMENT OF CLEFT AND PALATE.</a:t>
            </a:r>
          </a:p>
        </p:txBody>
      </p:sp>
      <p:sp>
        <p:nvSpPr>
          <p:cNvPr id="3" name="Content Placeholder 2"/>
          <p:cNvSpPr>
            <a:spLocks noGrp="1"/>
          </p:cNvSpPr>
          <p:nvPr>
            <p:ph idx="1"/>
          </p:nvPr>
        </p:nvSpPr>
        <p:spPr/>
        <p:txBody>
          <a:bodyPr>
            <a:normAutofit lnSpcReduction="10000"/>
          </a:bodyPr>
          <a:lstStyle/>
          <a:p>
            <a:pPr>
              <a:buNone/>
            </a:pPr>
            <a:r>
              <a:rPr lang="en-US" dirty="0"/>
              <a:t>  -Children born with cleft lip and palate have a number of problems that have to be solved for </a:t>
            </a:r>
            <a:r>
              <a:rPr lang="en-US" dirty="0" err="1"/>
              <a:t>sucessful</a:t>
            </a:r>
            <a:r>
              <a:rPr lang="en-US" dirty="0"/>
              <a:t> </a:t>
            </a:r>
            <a:r>
              <a:rPr lang="en-US" dirty="0" err="1"/>
              <a:t>rehablitation</a:t>
            </a:r>
            <a:r>
              <a:rPr lang="en-US" dirty="0"/>
              <a:t>. The complexity of the problem require that a number of health care </a:t>
            </a:r>
            <a:r>
              <a:rPr lang="en-US" dirty="0" err="1"/>
              <a:t>practioners</a:t>
            </a:r>
            <a:r>
              <a:rPr lang="en-US" dirty="0"/>
              <a:t> cooperate to ensure comprehensive care of patient.</a:t>
            </a:r>
          </a:p>
          <a:p>
            <a:r>
              <a:rPr lang="en-US" u="sng" dirty="0"/>
              <a:t>STAGE1</a:t>
            </a:r>
            <a:r>
              <a:rPr lang="en-US" dirty="0"/>
              <a:t>:</a:t>
            </a:r>
          </a:p>
          <a:p>
            <a:pPr>
              <a:buNone/>
            </a:pPr>
            <a:r>
              <a:rPr lang="en-US" dirty="0"/>
              <a:t>    -This comprises of the treatment done from birth to 18months of age.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fontScale="92500" lnSpcReduction="20000"/>
          </a:bodyPr>
          <a:lstStyle/>
          <a:p>
            <a:r>
              <a:rPr lang="en-US" sz="3500" u="sng" dirty="0"/>
              <a:t>STAGE2</a:t>
            </a:r>
            <a:r>
              <a:rPr lang="en-US" sz="3300" u="sng" dirty="0"/>
              <a:t>:</a:t>
            </a:r>
          </a:p>
          <a:p>
            <a:pPr>
              <a:buNone/>
            </a:pPr>
            <a:r>
              <a:rPr lang="en-US" dirty="0"/>
              <a:t>    -This is from the 18</a:t>
            </a:r>
            <a:r>
              <a:rPr lang="en-US" baseline="30000" dirty="0"/>
              <a:t>th</a:t>
            </a:r>
            <a:r>
              <a:rPr lang="en-US" dirty="0"/>
              <a:t> month to the 5</a:t>
            </a:r>
            <a:r>
              <a:rPr lang="en-US" baseline="30000" dirty="0"/>
              <a:t>th</a:t>
            </a:r>
            <a:r>
              <a:rPr lang="en-US" dirty="0"/>
              <a:t> year of </a:t>
            </a:r>
            <a:r>
              <a:rPr lang="en-US" dirty="0" err="1"/>
              <a:t>life.It</a:t>
            </a:r>
            <a:r>
              <a:rPr lang="en-US" dirty="0"/>
              <a:t> generally corresponds to the primary dentition stage.</a:t>
            </a:r>
          </a:p>
          <a:p>
            <a:r>
              <a:rPr lang="en-US" sz="3300" u="sng" dirty="0"/>
              <a:t>STAGE3</a:t>
            </a:r>
            <a:r>
              <a:rPr lang="en-US" dirty="0"/>
              <a:t>:</a:t>
            </a:r>
          </a:p>
          <a:p>
            <a:pPr>
              <a:buNone/>
            </a:pPr>
            <a:r>
              <a:rPr lang="en-US" dirty="0"/>
              <a:t>    -This includes treatment that is carried out during the mixed dentition </a:t>
            </a:r>
            <a:r>
              <a:rPr lang="en-US" dirty="0" err="1"/>
              <a:t>stage.It</a:t>
            </a:r>
            <a:r>
              <a:rPr lang="en-US" dirty="0"/>
              <a:t> spans from 6</a:t>
            </a:r>
            <a:r>
              <a:rPr lang="en-US" baseline="30000" dirty="0"/>
              <a:t>th</a:t>
            </a:r>
            <a:r>
              <a:rPr lang="en-US" dirty="0"/>
              <a:t> to 11</a:t>
            </a:r>
            <a:r>
              <a:rPr lang="en-US" baseline="30000" dirty="0"/>
              <a:t>th</a:t>
            </a:r>
            <a:r>
              <a:rPr lang="en-US" dirty="0"/>
              <a:t> year of life.</a:t>
            </a:r>
          </a:p>
          <a:p>
            <a:r>
              <a:rPr lang="en-US" sz="3300" u="sng" dirty="0"/>
              <a:t>STAGE4</a:t>
            </a:r>
            <a:r>
              <a:rPr lang="en-US" dirty="0"/>
              <a:t>:</a:t>
            </a:r>
          </a:p>
          <a:p>
            <a:pPr>
              <a:buNone/>
            </a:pPr>
            <a:r>
              <a:rPr lang="en-US" dirty="0"/>
              <a:t>    -This includes treatment done during the permanent dentition stage that is 12 to 18 years of age.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 1 TREATMENT.</a:t>
            </a:r>
          </a:p>
        </p:txBody>
      </p:sp>
      <p:sp>
        <p:nvSpPr>
          <p:cNvPr id="3" name="Content Placeholder 2"/>
          <p:cNvSpPr>
            <a:spLocks noGrp="1"/>
          </p:cNvSpPr>
          <p:nvPr>
            <p:ph idx="1"/>
          </p:nvPr>
        </p:nvSpPr>
        <p:spPr/>
        <p:txBody>
          <a:bodyPr/>
          <a:lstStyle/>
          <a:p>
            <a:r>
              <a:rPr lang="en-US" dirty="0"/>
              <a:t>The treatment </a:t>
            </a:r>
            <a:r>
              <a:rPr lang="en-US" dirty="0" err="1"/>
              <a:t>modalties</a:t>
            </a:r>
            <a:r>
              <a:rPr lang="en-US" dirty="0"/>
              <a:t> carried out during the first stage includes:</a:t>
            </a:r>
          </a:p>
          <a:p>
            <a:pPr>
              <a:buNone/>
            </a:pPr>
            <a:r>
              <a:rPr lang="en-US" dirty="0"/>
              <a:t>    -Fabrication of passive </a:t>
            </a:r>
            <a:r>
              <a:rPr lang="en-US" dirty="0" err="1"/>
              <a:t>obturator</a:t>
            </a:r>
            <a:r>
              <a:rPr lang="en-US" dirty="0"/>
              <a:t>.</a:t>
            </a:r>
          </a:p>
          <a:p>
            <a:pPr>
              <a:buNone/>
            </a:pPr>
            <a:r>
              <a:rPr lang="en-US" dirty="0"/>
              <a:t>    -Pre surgical </a:t>
            </a:r>
            <a:r>
              <a:rPr lang="en-US" dirty="0" err="1"/>
              <a:t>orthopaedics</a:t>
            </a:r>
            <a:r>
              <a:rPr lang="en-US" dirty="0"/>
              <a:t>.</a:t>
            </a:r>
          </a:p>
          <a:p>
            <a:pPr>
              <a:buNone/>
            </a:pPr>
            <a:r>
              <a:rPr lang="en-US" dirty="0"/>
              <a:t>    -Surgical management of cleft lip.</a:t>
            </a:r>
          </a:p>
          <a:p>
            <a:pPr>
              <a:buNone/>
            </a:pPr>
            <a:r>
              <a:rPr lang="en-US" dirty="0"/>
              <a:t>    -Surgical management of cleft palate.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fontScale="92500"/>
          </a:bodyPr>
          <a:lstStyle/>
          <a:p>
            <a:r>
              <a:rPr lang="en-US" dirty="0"/>
              <a:t>PASSIVE MAXILLARY OBTURATOR:</a:t>
            </a:r>
          </a:p>
          <a:p>
            <a:pPr>
              <a:buNone/>
            </a:pPr>
            <a:r>
              <a:rPr lang="en-US" dirty="0"/>
              <a:t>    -The maxillary </a:t>
            </a:r>
            <a:r>
              <a:rPr lang="en-US" dirty="0" err="1"/>
              <a:t>obturator</a:t>
            </a:r>
            <a:r>
              <a:rPr lang="en-US" dirty="0"/>
              <a:t> is an intra oral prosthetic device that fills the palatal cleft and thus provides a false roofing against which the child can suckle.</a:t>
            </a:r>
          </a:p>
          <a:p>
            <a:r>
              <a:rPr lang="en-US" dirty="0"/>
              <a:t>PRESURGICAL ORTHOPAEDICS:</a:t>
            </a:r>
          </a:p>
          <a:p>
            <a:pPr>
              <a:buNone/>
            </a:pPr>
            <a:r>
              <a:rPr lang="en-US" dirty="0"/>
              <a:t>    -The aim of pre surgical </a:t>
            </a:r>
            <a:r>
              <a:rPr lang="en-US" dirty="0" err="1"/>
              <a:t>orthopaedic</a:t>
            </a:r>
            <a:r>
              <a:rPr lang="en-US" dirty="0"/>
              <a:t> is to achieve an upper arch form that conforms to the lower </a:t>
            </a:r>
            <a:r>
              <a:rPr lang="en-US" dirty="0" err="1"/>
              <a:t>arch.The</a:t>
            </a:r>
            <a:r>
              <a:rPr lang="en-US" dirty="0"/>
              <a:t> </a:t>
            </a:r>
            <a:r>
              <a:rPr lang="en-US" dirty="0" err="1"/>
              <a:t>absece</a:t>
            </a:r>
            <a:r>
              <a:rPr lang="en-US" dirty="0"/>
              <a:t> of variable amount of lip tissue and the division in the alveolus and palate results in outward displacement of pre maxilla.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lnSpcReduction="10000"/>
          </a:bodyPr>
          <a:lstStyle/>
          <a:p>
            <a:r>
              <a:rPr lang="en-US" dirty="0"/>
              <a:t>SURGICAL LIP CLOSURE:</a:t>
            </a:r>
          </a:p>
          <a:p>
            <a:r>
              <a:rPr lang="en-US" dirty="0"/>
              <a:t>SURGICAL PLATE CLOSURE:</a:t>
            </a:r>
          </a:p>
          <a:p>
            <a:pPr>
              <a:buNone/>
            </a:pPr>
            <a:r>
              <a:rPr lang="en-US" dirty="0"/>
              <a:t>    -The palatal repair should be attempted between 12 to 24 </a:t>
            </a:r>
            <a:r>
              <a:rPr lang="en-US" dirty="0" err="1"/>
              <a:t>months.This</a:t>
            </a:r>
            <a:r>
              <a:rPr lang="en-US" dirty="0"/>
              <a:t> facilitates normal speech ,hearing and improves </a:t>
            </a:r>
            <a:r>
              <a:rPr lang="en-US" dirty="0" err="1"/>
              <a:t>swallowing.The</a:t>
            </a:r>
            <a:r>
              <a:rPr lang="en-US" dirty="0"/>
              <a:t> palatal repair can be </a:t>
            </a:r>
            <a:r>
              <a:rPr lang="en-US" dirty="0" err="1"/>
              <a:t>accompolished</a:t>
            </a:r>
            <a:r>
              <a:rPr lang="en-US" dirty="0"/>
              <a:t> by using bone transplant that are taken from </a:t>
            </a:r>
            <a:r>
              <a:rPr lang="en-US" dirty="0" err="1"/>
              <a:t>rib,iliac</a:t>
            </a:r>
            <a:r>
              <a:rPr lang="en-US" dirty="0"/>
              <a:t> </a:t>
            </a:r>
            <a:r>
              <a:rPr lang="en-US" dirty="0" err="1"/>
              <a:t>bone,mandibular</a:t>
            </a:r>
            <a:r>
              <a:rPr lang="en-US" dirty="0"/>
              <a:t> </a:t>
            </a:r>
            <a:r>
              <a:rPr lang="en-US" dirty="0" err="1"/>
              <a:t>symphysis,tibial</a:t>
            </a:r>
            <a:r>
              <a:rPr lang="en-US" dirty="0"/>
              <a:t> bone or outer table of parietal bone.</a:t>
            </a:r>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25617" y="1458435"/>
            <a:ext cx="6945086" cy="827318"/>
          </a:xfrm>
        </p:spPr>
        <p:txBody>
          <a:bodyPr>
            <a:normAutofit/>
          </a:bodyPr>
          <a:lstStyle/>
          <a:p>
            <a:pPr algn="ctr"/>
            <a:r>
              <a:rPr lang="en-US" b="1" dirty="0" smtClean="0">
                <a:solidFill>
                  <a:schemeClr val="tx1"/>
                </a:solidFill>
                <a:effectLst/>
                <a:latin typeface="Times New Roman" panose="02020603050405020304" pitchFamily="18" charset="0"/>
                <a:cs typeface="Times New Roman" panose="02020603050405020304" pitchFamily="18" charset="0"/>
              </a:rPr>
              <a:t>Specific learning Objectives </a:t>
            </a:r>
            <a:endParaRPr lang="en-US" sz="2325" b="1" dirty="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nvPr>
        </p:nvGraphicFramePr>
        <p:xfrm>
          <a:off x="1953905" y="2645769"/>
          <a:ext cx="6096000" cy="33680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835478058"/>
                    </a:ext>
                  </a:extLst>
                </a:gridCol>
                <a:gridCol w="2032000">
                  <a:extLst>
                    <a:ext uri="{9D8B030D-6E8A-4147-A177-3AD203B41FA5}">
                      <a16:colId xmlns:a16="http://schemas.microsoft.com/office/drawing/2014/main" val="3652206149"/>
                    </a:ext>
                  </a:extLst>
                </a:gridCol>
                <a:gridCol w="2032000">
                  <a:extLst>
                    <a:ext uri="{9D8B030D-6E8A-4147-A177-3AD203B41FA5}">
                      <a16:colId xmlns:a16="http://schemas.microsoft.com/office/drawing/2014/main" val="3828276593"/>
                    </a:ext>
                  </a:extLst>
                </a:gridCol>
              </a:tblGrid>
              <a:tr h="278130">
                <a:tc>
                  <a:txBody>
                    <a:bodyPr/>
                    <a:lstStyle/>
                    <a:p>
                      <a:pPr algn="ctr"/>
                      <a:r>
                        <a:rPr lang="en-US" sz="1400" dirty="0" smtClean="0"/>
                        <a:t>CORE AREAS</a:t>
                      </a:r>
                      <a:endParaRPr lang="en-US" sz="1400" dirty="0"/>
                    </a:p>
                  </a:txBody>
                  <a:tcPr marL="68580" marR="68580" marT="34290" marB="34290"/>
                </a:tc>
                <a:tc>
                  <a:txBody>
                    <a:bodyPr/>
                    <a:lstStyle/>
                    <a:p>
                      <a:pPr algn="ctr"/>
                      <a:r>
                        <a:rPr lang="en-US" sz="1400" dirty="0" smtClean="0"/>
                        <a:t>DOMAIN</a:t>
                      </a:r>
                      <a:endParaRPr lang="en-US" sz="1400" dirty="0"/>
                    </a:p>
                  </a:txBody>
                  <a:tcPr marL="68580" marR="68580" marT="34290" marB="34290"/>
                </a:tc>
                <a:tc>
                  <a:txBody>
                    <a:bodyPr/>
                    <a:lstStyle/>
                    <a:p>
                      <a:pPr algn="ctr"/>
                      <a:r>
                        <a:rPr lang="en-US" sz="1400" dirty="0" smtClean="0"/>
                        <a:t>CATEGORY</a:t>
                      </a:r>
                      <a:endParaRPr lang="en-US" sz="1400" dirty="0"/>
                    </a:p>
                  </a:txBody>
                  <a:tcPr marL="68580" marR="68580" marT="34290" marB="34290"/>
                </a:tc>
                <a:extLst>
                  <a:ext uri="{0D108BD9-81ED-4DB2-BD59-A6C34878D82A}">
                    <a16:rowId xmlns:a16="http://schemas.microsoft.com/office/drawing/2014/main" val="3303900876"/>
                  </a:ext>
                </a:extLst>
              </a:tr>
              <a:tr h="278130">
                <a:tc>
                  <a:txBody>
                    <a:bodyPr/>
                    <a:lstStyle/>
                    <a:p>
                      <a:r>
                        <a:rPr lang="en-US" sz="1800" dirty="0" smtClean="0"/>
                        <a:t>INTRODUCTION </a:t>
                      </a:r>
                      <a:endParaRPr lang="en-US" sz="1800" dirty="0"/>
                    </a:p>
                  </a:txBody>
                  <a:tcPr marL="68580" marR="68580" marT="34290" marB="34290"/>
                </a:tc>
                <a:tc>
                  <a:txBody>
                    <a:bodyPr/>
                    <a:lstStyle/>
                    <a:p>
                      <a:r>
                        <a:rPr lang="en-US" dirty="0" smtClean="0"/>
                        <a:t>AFFECTIVE</a:t>
                      </a:r>
                      <a:endParaRPr lang="en-US" dirty="0"/>
                    </a:p>
                  </a:txBody>
                  <a:tcPr marL="68580" marR="68580" marT="34290" marB="34290"/>
                </a:tc>
                <a:tc>
                  <a:txBody>
                    <a:bodyPr/>
                    <a:lstStyle/>
                    <a:p>
                      <a:r>
                        <a:rPr lang="en-US" sz="1800" dirty="0" smtClean="0">
                          <a:latin typeface="+mn-lt"/>
                        </a:rPr>
                        <a:t>DESIRE TO KNOW</a:t>
                      </a:r>
                      <a:endParaRPr lang="en-US" sz="1800" dirty="0">
                        <a:latin typeface="+mn-lt"/>
                      </a:endParaRPr>
                    </a:p>
                  </a:txBody>
                  <a:tcPr marL="68580" marR="68580" marT="34290" marB="34290"/>
                </a:tc>
                <a:extLst>
                  <a:ext uri="{0D108BD9-81ED-4DB2-BD59-A6C34878D82A}">
                    <a16:rowId xmlns:a16="http://schemas.microsoft.com/office/drawing/2014/main" val="4062821912"/>
                  </a:ext>
                </a:extLst>
              </a:tr>
              <a:tr h="278130">
                <a:tc>
                  <a:txBody>
                    <a:bodyPr/>
                    <a:lstStyle/>
                    <a:p>
                      <a:r>
                        <a:rPr lang="en-US" sz="1800" dirty="0" smtClean="0"/>
                        <a:t>INCIDENCE</a:t>
                      </a:r>
                      <a:endParaRPr lang="en-US" sz="1800" dirty="0"/>
                    </a:p>
                  </a:txBody>
                  <a:tcPr marL="68580" marR="68580" marT="34290" marB="34290"/>
                </a:tc>
                <a:tc>
                  <a:txBody>
                    <a:bodyPr/>
                    <a:lstStyle/>
                    <a:p>
                      <a:r>
                        <a:rPr lang="en-US" dirty="0" smtClean="0"/>
                        <a:t>AFFECTIVE</a:t>
                      </a:r>
                      <a:endParaRPr lang="en-US"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DESIRE TO KNOW</a:t>
                      </a:r>
                    </a:p>
                  </a:txBody>
                  <a:tcPr marL="68580" marR="68580" marT="34290" marB="34290"/>
                </a:tc>
                <a:extLst>
                  <a:ext uri="{0D108BD9-81ED-4DB2-BD59-A6C34878D82A}">
                    <a16:rowId xmlns:a16="http://schemas.microsoft.com/office/drawing/2014/main" val="1545171783"/>
                  </a:ext>
                </a:extLst>
              </a:tr>
              <a:tr h="480060">
                <a:tc>
                  <a:txBody>
                    <a:bodyPr/>
                    <a:lstStyle/>
                    <a:p>
                      <a:r>
                        <a:rPr lang="en-US" sz="1800" dirty="0" smtClean="0"/>
                        <a:t>EMBRYOLOGY</a:t>
                      </a:r>
                      <a:endParaRPr lang="en-US" sz="1800" dirty="0"/>
                    </a:p>
                  </a:txBody>
                  <a:tcPr marL="68580" marR="68580" marT="34290" marB="34290"/>
                </a:tc>
                <a:tc>
                  <a:txBody>
                    <a:bodyPr/>
                    <a:lstStyle/>
                    <a:p>
                      <a:r>
                        <a:rPr lang="en-US" dirty="0" smtClean="0"/>
                        <a:t>COGNITIVE</a:t>
                      </a:r>
                      <a:endParaRPr lang="en-US" dirty="0"/>
                    </a:p>
                  </a:txBody>
                  <a:tcPr marL="68580" marR="68580" marT="34290" marB="34290"/>
                </a:tc>
                <a:tc>
                  <a:txBody>
                    <a:bodyPr/>
                    <a:lstStyle/>
                    <a:p>
                      <a:r>
                        <a:rPr lang="en-US" sz="1800" dirty="0" smtClean="0">
                          <a:latin typeface="+mn-lt"/>
                        </a:rPr>
                        <a:t>NICE TO KNOW</a:t>
                      </a:r>
                      <a:endParaRPr lang="en-US" sz="1800" dirty="0">
                        <a:latin typeface="+mn-lt"/>
                      </a:endParaRPr>
                    </a:p>
                  </a:txBody>
                  <a:tcPr marL="68580" marR="68580" marT="34290" marB="34290"/>
                </a:tc>
                <a:extLst>
                  <a:ext uri="{0D108BD9-81ED-4DB2-BD59-A6C34878D82A}">
                    <a16:rowId xmlns:a16="http://schemas.microsoft.com/office/drawing/2014/main" val="218556853"/>
                  </a:ext>
                </a:extLst>
              </a:tr>
              <a:tr h="480060">
                <a:tc>
                  <a:txBody>
                    <a:bodyPr/>
                    <a:lstStyle/>
                    <a:p>
                      <a:r>
                        <a:rPr lang="en-US" sz="1800" dirty="0" smtClean="0"/>
                        <a:t>ETIOLOGY</a:t>
                      </a:r>
                      <a:endParaRPr lang="en-US" sz="1800" dirty="0"/>
                    </a:p>
                  </a:txBody>
                  <a:tcPr marL="68580" marR="68580" marT="34290" marB="34290"/>
                </a:tc>
                <a:tc>
                  <a:txBody>
                    <a:bodyPr/>
                    <a:lstStyle/>
                    <a:p>
                      <a:r>
                        <a:rPr lang="en-US" dirty="0" smtClean="0"/>
                        <a:t>COGNITIVE</a:t>
                      </a:r>
                      <a:endParaRPr lang="en-US"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MUST KNOW</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val="158370348"/>
                  </a:ext>
                </a:extLst>
              </a:tr>
              <a:tr h="480060">
                <a:tc>
                  <a:txBody>
                    <a:bodyPr/>
                    <a:lstStyle/>
                    <a:p>
                      <a:r>
                        <a:rPr lang="en-US" sz="1800" dirty="0" smtClean="0"/>
                        <a:t>CLASSIFICATION</a:t>
                      </a:r>
                      <a:endParaRPr lang="en-US" sz="18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onstantia"/>
                          <a:ea typeface="+mn-ea"/>
                          <a:cs typeface="+mn-cs"/>
                        </a:rPr>
                        <a:t>PSYCHOMOTOR</a:t>
                      </a:r>
                      <a:endParaRPr kumimoji="0" lang="en-US" sz="1600" b="0" i="0" u="none" strike="noStrike" kern="1200" cap="none" spc="0" normalizeH="0" baseline="0" noProof="0" dirty="0">
                        <a:ln>
                          <a:noFill/>
                        </a:ln>
                        <a:solidFill>
                          <a:prstClr val="black"/>
                        </a:solidFill>
                        <a:effectLst/>
                        <a:uLnTx/>
                        <a:uFillTx/>
                        <a:latin typeface="Constantia"/>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MUST KNOW</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val="1546291623"/>
                  </a:ext>
                </a:extLst>
              </a:tr>
              <a:tr h="480060">
                <a:tc>
                  <a:txBody>
                    <a:bodyPr/>
                    <a:lstStyle/>
                    <a:p>
                      <a:r>
                        <a:rPr lang="en-US" sz="1800" dirty="0" smtClean="0"/>
                        <a:t>PROBLEM</a:t>
                      </a:r>
                      <a:endParaRPr lang="en-US" sz="18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onstantia"/>
                          <a:ea typeface="+mn-ea"/>
                          <a:cs typeface="+mn-cs"/>
                        </a:rPr>
                        <a:t>COGNITIVE</a:t>
                      </a:r>
                      <a:endParaRPr kumimoji="0" lang="en-US" sz="1600" b="0" i="0" u="none" strike="noStrike" kern="1200" cap="none" spc="0" normalizeH="0" baseline="0" noProof="0" dirty="0">
                        <a:ln>
                          <a:noFill/>
                        </a:ln>
                        <a:solidFill>
                          <a:prstClr val="black"/>
                        </a:solidFill>
                        <a:effectLst/>
                        <a:uLnTx/>
                        <a:uFillTx/>
                        <a:latin typeface="Constantia"/>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MUST KNOW</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val="1113110275"/>
                  </a:ext>
                </a:extLst>
              </a:tr>
              <a:tr h="480060">
                <a:tc>
                  <a:txBody>
                    <a:bodyPr/>
                    <a:lstStyle/>
                    <a:p>
                      <a:r>
                        <a:rPr lang="en-US" sz="1800" dirty="0" smtClean="0"/>
                        <a:t>MANAGEMENT</a:t>
                      </a:r>
                      <a:endParaRPr lang="en-US" sz="18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onstantia"/>
                          <a:ea typeface="+mn-ea"/>
                          <a:cs typeface="+mn-cs"/>
                        </a:rPr>
                        <a:t>PSYCHOMOTOR</a:t>
                      </a:r>
                      <a:endParaRPr kumimoji="0" lang="en-US" sz="1600" b="0" i="0" u="none" strike="noStrike" kern="1200" cap="none" spc="0" normalizeH="0" baseline="0" noProof="0" dirty="0">
                        <a:ln>
                          <a:noFill/>
                        </a:ln>
                        <a:solidFill>
                          <a:prstClr val="black"/>
                        </a:solidFill>
                        <a:effectLst/>
                        <a:uLnTx/>
                        <a:uFillTx/>
                        <a:latin typeface="Constantia"/>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NICE TO KNOW</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val="1520889282"/>
                  </a:ext>
                </a:extLst>
              </a:tr>
            </a:tbl>
          </a:graphicData>
        </a:graphic>
      </p:graphicFrame>
    </p:spTree>
    <p:extLst>
      <p:ext uri="{BB962C8B-B14F-4D97-AF65-F5344CB8AC3E}">
        <p14:creationId xmlns:p14="http://schemas.microsoft.com/office/powerpoint/2010/main" val="42815009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Passive maxillary </a:t>
            </a:r>
            <a:r>
              <a:rPr lang="en-US" sz="2800" dirty="0" err="1" smtClean="0"/>
              <a:t>obturator</a:t>
            </a:r>
            <a:endParaRPr lang="en-US" sz="2800" dirty="0"/>
          </a:p>
        </p:txBody>
      </p:sp>
      <p:pic>
        <p:nvPicPr>
          <p:cNvPr id="4" name="Content Placeholder 3" descr="IMG_20180308_215112.jpg"/>
          <p:cNvPicPr>
            <a:picLocks noGrp="1" noChangeAspect="1"/>
          </p:cNvPicPr>
          <p:nvPr>
            <p:ph idx="1"/>
          </p:nvPr>
        </p:nvPicPr>
        <p:blipFill>
          <a:blip r:embed="rId2" cstate="print"/>
          <a:stretch>
            <a:fillRect/>
          </a:stretch>
        </p:blipFill>
        <p:spPr>
          <a:xfrm>
            <a:off x="1679352" y="1600200"/>
            <a:ext cx="5785295" cy="4525963"/>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Pre-surgical </a:t>
            </a:r>
            <a:r>
              <a:rPr lang="en-US" sz="2800" dirty="0" err="1" smtClean="0"/>
              <a:t>orthopaedics</a:t>
            </a:r>
            <a:r>
              <a:rPr lang="en-US" sz="2800" dirty="0" smtClean="0"/>
              <a:t> by </a:t>
            </a:r>
            <a:r>
              <a:rPr lang="en-US" sz="2800" dirty="0" err="1" smtClean="0"/>
              <a:t>extraoral</a:t>
            </a:r>
            <a:r>
              <a:rPr lang="en-US" sz="2800" dirty="0" smtClean="0"/>
              <a:t> strapping across the </a:t>
            </a:r>
            <a:r>
              <a:rPr lang="en-US" sz="2800" dirty="0" err="1" smtClean="0"/>
              <a:t>premaxilla</a:t>
            </a:r>
            <a:endParaRPr lang="en-US" sz="2800" dirty="0"/>
          </a:p>
        </p:txBody>
      </p:sp>
      <p:pic>
        <p:nvPicPr>
          <p:cNvPr id="4" name="Content Placeholder 3" descr="IMG_20180308_215044.jpg"/>
          <p:cNvPicPr>
            <a:picLocks noGrp="1" noChangeAspect="1"/>
          </p:cNvPicPr>
          <p:nvPr>
            <p:ph idx="1"/>
          </p:nvPr>
        </p:nvPicPr>
        <p:blipFill>
          <a:blip r:embed="rId2" cstate="print"/>
          <a:stretch>
            <a:fillRect/>
          </a:stretch>
        </p:blipFill>
        <p:spPr>
          <a:xfrm>
            <a:off x="1334351" y="1600200"/>
            <a:ext cx="6475297" cy="4525963"/>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STAGE 2 TREATMENT.</a:t>
            </a:r>
          </a:p>
        </p:txBody>
      </p:sp>
      <p:sp>
        <p:nvSpPr>
          <p:cNvPr id="3" name="Content Placeholder 2"/>
          <p:cNvSpPr>
            <a:spLocks noGrp="1"/>
          </p:cNvSpPr>
          <p:nvPr>
            <p:ph idx="1"/>
          </p:nvPr>
        </p:nvSpPr>
        <p:spPr/>
        <p:txBody>
          <a:bodyPr/>
          <a:lstStyle/>
          <a:p>
            <a:r>
              <a:rPr lang="en-US" dirty="0"/>
              <a:t>This comprises of the treatment carried out during the primary dentition:</a:t>
            </a:r>
          </a:p>
          <a:p>
            <a:r>
              <a:rPr lang="en-US" dirty="0"/>
              <a:t>Adjustment of the intraoral </a:t>
            </a:r>
            <a:r>
              <a:rPr lang="en-US" dirty="0" err="1"/>
              <a:t>obturator</a:t>
            </a:r>
            <a:r>
              <a:rPr lang="en-US" dirty="0"/>
              <a:t> to accommodate the erupting deciduous teeth.</a:t>
            </a:r>
          </a:p>
          <a:p>
            <a:r>
              <a:rPr lang="en-US" dirty="0"/>
              <a:t>To maintain a check on eruption pattern and timing.</a:t>
            </a:r>
          </a:p>
          <a:p>
            <a:r>
              <a:rPr lang="en-US" dirty="0"/>
              <a:t>Oral hygiene instructions.</a:t>
            </a:r>
          </a:p>
          <a:p>
            <a:r>
              <a:rPr lang="en-US" dirty="0"/>
              <a:t>Restoration of decayed teeth.</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 3 TREATMENT.</a:t>
            </a:r>
          </a:p>
        </p:txBody>
      </p:sp>
      <p:sp>
        <p:nvSpPr>
          <p:cNvPr id="3" name="Content Placeholder 2"/>
          <p:cNvSpPr>
            <a:spLocks noGrp="1"/>
          </p:cNvSpPr>
          <p:nvPr>
            <p:ph idx="1"/>
          </p:nvPr>
        </p:nvSpPr>
        <p:spPr/>
        <p:txBody>
          <a:bodyPr>
            <a:normAutofit lnSpcReduction="10000"/>
          </a:bodyPr>
          <a:lstStyle/>
          <a:p>
            <a:r>
              <a:rPr lang="en-US" dirty="0"/>
              <a:t>Stage 3 includes treatment carried out during the mixed dentition phase. As in the early years, the main emphasis through out the mixed dentition stage should be on the prevention of dental diseases.</a:t>
            </a:r>
          </a:p>
          <a:p>
            <a:r>
              <a:rPr lang="en-US" dirty="0"/>
              <a:t>SECONDARY ALVEOLAR BONE GRAFTING:</a:t>
            </a:r>
          </a:p>
          <a:p>
            <a:pPr>
              <a:buNone/>
            </a:pPr>
            <a:r>
              <a:rPr lang="en-US" dirty="0"/>
              <a:t>    -Secondary alveolar bone grafting in patient with cleft lip and palate is now a common practice at the stage of mixed dentition.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fontScale="92500"/>
          </a:bodyPr>
          <a:lstStyle/>
          <a:p>
            <a:pPr>
              <a:buNone/>
            </a:pPr>
            <a:r>
              <a:rPr lang="en-US" dirty="0"/>
              <a:t>   ●The main benefit of secondary alveolar bone grafting are:</a:t>
            </a:r>
          </a:p>
          <a:p>
            <a:pPr>
              <a:buNone/>
            </a:pPr>
            <a:r>
              <a:rPr lang="en-US" dirty="0"/>
              <a:t>      -It provides a firm bony support for the </a:t>
            </a:r>
            <a:r>
              <a:rPr lang="en-US" dirty="0" err="1"/>
              <a:t>alar</a:t>
            </a:r>
            <a:r>
              <a:rPr lang="en-US" dirty="0"/>
              <a:t> base to minimize nasal deformity.</a:t>
            </a:r>
          </a:p>
          <a:p>
            <a:pPr>
              <a:buNone/>
            </a:pPr>
            <a:r>
              <a:rPr lang="en-US" dirty="0"/>
              <a:t>      -Elimination of </a:t>
            </a:r>
            <a:r>
              <a:rPr lang="en-US" dirty="0" err="1"/>
              <a:t>oronasal</a:t>
            </a:r>
            <a:r>
              <a:rPr lang="en-US" dirty="0"/>
              <a:t> and </a:t>
            </a:r>
            <a:r>
              <a:rPr lang="en-US" dirty="0" err="1"/>
              <a:t>nasolabial</a:t>
            </a:r>
            <a:r>
              <a:rPr lang="en-US" dirty="0"/>
              <a:t> fistula, hence avoiding nasal reflux of fluid and air. </a:t>
            </a:r>
          </a:p>
          <a:p>
            <a:pPr>
              <a:buNone/>
            </a:pPr>
            <a:r>
              <a:rPr lang="en-US" dirty="0"/>
              <a:t>      -</a:t>
            </a:r>
            <a:r>
              <a:rPr lang="en-US" dirty="0" err="1"/>
              <a:t>Stablization</a:t>
            </a:r>
            <a:r>
              <a:rPr lang="en-US" dirty="0"/>
              <a:t> of maxillary segments.</a:t>
            </a:r>
          </a:p>
          <a:p>
            <a:pPr>
              <a:buNone/>
            </a:pPr>
            <a:r>
              <a:rPr lang="en-US" dirty="0"/>
              <a:t>      -Facilitation of teeth eruption into the cleft site and achieve orthodontic movement adjacent to the cleft site.</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lstStyle/>
          <a:p>
            <a:r>
              <a:rPr lang="en-US" dirty="0"/>
              <a:t>The orthodontic procedure usually carried out during the mixed dentition phase are: </a:t>
            </a:r>
          </a:p>
          <a:p>
            <a:pPr>
              <a:buNone/>
            </a:pPr>
            <a:r>
              <a:rPr lang="en-US" dirty="0"/>
              <a:t>   -Correction of anterior cross bite using removable or fixed </a:t>
            </a:r>
            <a:r>
              <a:rPr lang="en-US" dirty="0" err="1"/>
              <a:t>appliances.The</a:t>
            </a:r>
            <a:r>
              <a:rPr lang="en-US" dirty="0"/>
              <a:t> anterior cross bite should be corrected to avoid functional </a:t>
            </a:r>
            <a:r>
              <a:rPr lang="en-US" dirty="0" err="1"/>
              <a:t>mandibualr</a:t>
            </a:r>
            <a:r>
              <a:rPr lang="en-US" dirty="0"/>
              <a:t> displacements.</a:t>
            </a:r>
          </a:p>
          <a:p>
            <a:pPr>
              <a:buNone/>
            </a:pPr>
            <a:r>
              <a:rPr lang="en-US" dirty="0"/>
              <a:t>   -Buccal segment </a:t>
            </a:r>
            <a:r>
              <a:rPr lang="en-US" dirty="0" err="1"/>
              <a:t>crossbites</a:t>
            </a:r>
            <a:r>
              <a:rPr lang="en-US" dirty="0"/>
              <a:t> are also treated using quad helix or expansion screws.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STAGE 4 TREATMENT.</a:t>
            </a:r>
          </a:p>
        </p:txBody>
      </p:sp>
      <p:sp>
        <p:nvSpPr>
          <p:cNvPr id="3" name="Content Placeholder 2"/>
          <p:cNvSpPr>
            <a:spLocks noGrp="1"/>
          </p:cNvSpPr>
          <p:nvPr>
            <p:ph idx="1"/>
          </p:nvPr>
        </p:nvSpPr>
        <p:spPr>
          <a:xfrm>
            <a:off x="381000" y="1371600"/>
            <a:ext cx="8458200" cy="5135563"/>
          </a:xfrm>
        </p:spPr>
        <p:txBody>
          <a:bodyPr>
            <a:normAutofit fontScale="85000" lnSpcReduction="10000"/>
          </a:bodyPr>
          <a:lstStyle/>
          <a:p>
            <a:r>
              <a:rPr lang="en-US" dirty="0"/>
              <a:t>This stage consists of treatment during the permanent </a:t>
            </a:r>
            <a:r>
              <a:rPr lang="en-US" dirty="0" err="1"/>
              <a:t>dentition.The</a:t>
            </a:r>
            <a:r>
              <a:rPr lang="en-US" dirty="0"/>
              <a:t> presence of the permanent dentition usually heralds the start of definitive orthodontic treatment. Patient with a cleft lip and palate often undergoes a long course of appliance therapy, sometimes in conjunction with </a:t>
            </a:r>
            <a:r>
              <a:rPr lang="en-US" dirty="0" err="1"/>
              <a:t>orthognathic</a:t>
            </a:r>
            <a:r>
              <a:rPr lang="en-US" dirty="0"/>
              <a:t> surgery to correct the jaw relationship.</a:t>
            </a:r>
          </a:p>
          <a:p>
            <a:r>
              <a:rPr lang="en-US" dirty="0"/>
              <a:t>Most cleft lip and palate patient require long term if not permanent retention for the following reason:</a:t>
            </a:r>
          </a:p>
          <a:p>
            <a:r>
              <a:rPr lang="en-US" dirty="0"/>
              <a:t>Inadequate bone support.</a:t>
            </a:r>
          </a:p>
          <a:p>
            <a:r>
              <a:rPr lang="en-US" dirty="0"/>
              <a:t>Absence of some teeth.</a:t>
            </a:r>
          </a:p>
          <a:p>
            <a:r>
              <a:rPr lang="en-US" dirty="0"/>
              <a:t>Presence of stretched scar tissue.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latin typeface="Bell MT" pitchFamily="18" charset="0"/>
              </a:rPr>
              <a:t>Cleft lip and palate are congenital abnormalities that affect the upper lip and the hard and soft palate of the mouth.</a:t>
            </a:r>
          </a:p>
          <a:p>
            <a:r>
              <a:rPr lang="en-US" dirty="0" smtClean="0">
                <a:latin typeface="Bell MT" pitchFamily="18" charset="0"/>
              </a:rPr>
              <a:t>Three main types occur morphologically: 1. Cleft lip (CL) 2. Cleft lip and palate (CLP) 3. Isolated cleft palate (CP).</a:t>
            </a:r>
          </a:p>
          <a:p>
            <a:r>
              <a:rPr lang="en-US" dirty="0" smtClean="0">
                <a:latin typeface="Bell MT" pitchFamily="18" charset="0"/>
              </a:rPr>
              <a:t>The patient is afflicted by a number of problems associated with the functions performed by the oral and nasal cavities.</a:t>
            </a:r>
          </a:p>
          <a:p>
            <a:r>
              <a:rPr lang="en-US" dirty="0" smtClean="0">
                <a:latin typeface="Bell MT" pitchFamily="18" charset="0"/>
              </a:rPr>
              <a:t>Children born with cleft lip and palate have a number of problems that have to be solved for successful rehabilitation.</a:t>
            </a:r>
          </a:p>
          <a:p>
            <a:r>
              <a:rPr lang="en-US" dirty="0" smtClean="0">
                <a:latin typeface="Bell MT" pitchFamily="18" charset="0"/>
              </a:rPr>
              <a:t> The complexity of the problem requires that a number of specialists get together at various stages of development for the eventual betterment of the patient.</a:t>
            </a:r>
            <a:endParaRPr lang="en-US" dirty="0">
              <a:latin typeface="Bell MT"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6304" y="1303981"/>
            <a:ext cx="6673174" cy="1170537"/>
          </a:xfrm>
        </p:spPr>
        <p:txBody>
          <a:bodyPr/>
          <a:lstStyle/>
          <a:p>
            <a:r>
              <a:rPr lang="en-US" dirty="0" smtClean="0"/>
              <a:t>REFERENCES</a:t>
            </a:r>
            <a:endParaRPr lang="en-US" dirty="0"/>
          </a:p>
        </p:txBody>
      </p:sp>
      <p:sp>
        <p:nvSpPr>
          <p:cNvPr id="3" name="Content Placeholder 2"/>
          <p:cNvSpPr>
            <a:spLocks noGrp="1"/>
          </p:cNvSpPr>
          <p:nvPr>
            <p:ph idx="1"/>
          </p:nvPr>
        </p:nvSpPr>
        <p:spPr>
          <a:xfrm>
            <a:off x="152400" y="2675814"/>
            <a:ext cx="8991600" cy="3877386"/>
          </a:xfrm>
        </p:spPr>
        <p:txBody>
          <a:bodyPr>
            <a:normAutofit fontScale="70000" lnSpcReduction="20000"/>
          </a:bodyPr>
          <a:lstStyle/>
          <a:p>
            <a:r>
              <a:rPr lang="en-US" sz="3450" dirty="0"/>
              <a:t>Textbook of Orthodontics – </a:t>
            </a:r>
            <a:r>
              <a:rPr lang="en-US" sz="3450" dirty="0" err="1"/>
              <a:t>Gurkeerat</a:t>
            </a:r>
            <a:r>
              <a:rPr lang="en-US" sz="3450" dirty="0"/>
              <a:t> Singh, </a:t>
            </a:r>
            <a:r>
              <a:rPr lang="en-US" sz="3450" dirty="0" err="1"/>
              <a:t>Jaypee</a:t>
            </a:r>
            <a:r>
              <a:rPr lang="en-US" sz="3450" dirty="0"/>
              <a:t> Brothers; 2</a:t>
            </a:r>
            <a:r>
              <a:rPr lang="en-US" sz="3450" baseline="30000" dirty="0"/>
              <a:t>nd</a:t>
            </a:r>
            <a:r>
              <a:rPr lang="en-US" sz="3450" dirty="0"/>
              <a:t> Edition </a:t>
            </a:r>
          </a:p>
          <a:p>
            <a:r>
              <a:rPr lang="en-US" sz="3450" dirty="0"/>
              <a:t>Orthodontics – The Art and Science, S.I </a:t>
            </a:r>
            <a:r>
              <a:rPr lang="en-US" sz="3450" dirty="0" err="1"/>
              <a:t>Bhalajhi</a:t>
            </a:r>
            <a:r>
              <a:rPr lang="en-US" sz="3450" dirty="0"/>
              <a:t>, </a:t>
            </a:r>
            <a:r>
              <a:rPr lang="en-US" sz="3450" dirty="0" err="1"/>
              <a:t>AryaMedi</a:t>
            </a:r>
            <a:r>
              <a:rPr lang="en-US" sz="3450" dirty="0"/>
              <a:t> Publishing; 7</a:t>
            </a:r>
            <a:r>
              <a:rPr lang="en-US" sz="3450" baseline="30000" dirty="0"/>
              <a:t>th</a:t>
            </a:r>
            <a:r>
              <a:rPr lang="en-US" sz="3450" dirty="0"/>
              <a:t> Edition</a:t>
            </a:r>
          </a:p>
          <a:p>
            <a:r>
              <a:rPr lang="en-US" sz="3450" dirty="0"/>
              <a:t>Textbook of Orthodontics – Sridhar </a:t>
            </a:r>
            <a:r>
              <a:rPr lang="en-US" sz="3450" dirty="0" err="1"/>
              <a:t>Premkumar</a:t>
            </a:r>
            <a:r>
              <a:rPr lang="en-US" sz="3450" dirty="0"/>
              <a:t>, Elsevier; 1</a:t>
            </a:r>
            <a:r>
              <a:rPr lang="en-US" sz="3450" baseline="30000" dirty="0"/>
              <a:t>st</a:t>
            </a:r>
            <a:r>
              <a:rPr lang="en-US" sz="3450" dirty="0"/>
              <a:t> Edition</a:t>
            </a:r>
          </a:p>
          <a:p>
            <a:r>
              <a:rPr lang="en-US" sz="3450" dirty="0"/>
              <a:t>Orthodontics: Diagnosis and Management of Malocclusion and </a:t>
            </a:r>
            <a:r>
              <a:rPr lang="en-US" sz="3450" dirty="0" err="1"/>
              <a:t>Dentofacial</a:t>
            </a:r>
            <a:r>
              <a:rPr lang="en-US" sz="3450" dirty="0"/>
              <a:t> Deformities – O.P </a:t>
            </a:r>
            <a:r>
              <a:rPr lang="en-US" sz="3450" dirty="0" err="1"/>
              <a:t>Kharbanda</a:t>
            </a:r>
            <a:r>
              <a:rPr lang="en-US" sz="3450" dirty="0"/>
              <a:t>, Elsevier; 1</a:t>
            </a:r>
            <a:r>
              <a:rPr lang="en-US" sz="3450" baseline="30000" dirty="0"/>
              <a:t>st</a:t>
            </a:r>
            <a:r>
              <a:rPr lang="en-US" sz="3450" dirty="0"/>
              <a:t> Edition</a:t>
            </a:r>
          </a:p>
          <a:p>
            <a:pPr marL="0" indent="0">
              <a:buNone/>
            </a:pPr>
            <a:r>
              <a:rPr lang="en-US" dirty="0"/>
              <a:t/>
            </a:r>
            <a:br>
              <a:rPr lang="en-US" dirty="0"/>
            </a:br>
            <a:endParaRPr lang="en-US" dirty="0"/>
          </a:p>
          <a:p>
            <a:endParaRPr lang="en-US" dirty="0"/>
          </a:p>
        </p:txBody>
      </p:sp>
    </p:spTree>
    <p:extLst>
      <p:ext uri="{BB962C8B-B14F-4D97-AF65-F5344CB8AC3E}">
        <p14:creationId xmlns:p14="http://schemas.microsoft.com/office/powerpoint/2010/main" val="3642437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28650" y="1031422"/>
            <a:ext cx="7886700" cy="1093844"/>
          </a:xfrm>
        </p:spPr>
        <p:txBody>
          <a:bodyPr/>
          <a:lstStyle/>
          <a:p>
            <a:r>
              <a:rPr lang="en-US" dirty="0" smtClean="0">
                <a:latin typeface="Times New Roman" panose="02020603050405020304" pitchFamily="18" charset="0"/>
                <a:cs typeface="Times New Roman" panose="02020603050405020304" pitchFamily="18" charset="0"/>
              </a:rPr>
              <a:t>Question &amp; Answer Session</a:t>
            </a:r>
            <a:endParaRPr lang="en-US" sz="1800" dirty="0"/>
          </a:p>
        </p:txBody>
      </p:sp>
    </p:spTree>
    <p:extLst>
      <p:ext uri="{BB962C8B-B14F-4D97-AF65-F5344CB8AC3E}">
        <p14:creationId xmlns:p14="http://schemas.microsoft.com/office/powerpoint/2010/main" val="3692972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b="1" i="1" u="sng" dirty="0" smtClean="0"/>
              <a:t>PART I </a:t>
            </a:r>
          </a:p>
          <a:p>
            <a:r>
              <a:rPr lang="en-US" dirty="0" smtClean="0"/>
              <a:t>Introduction</a:t>
            </a:r>
          </a:p>
          <a:p>
            <a:r>
              <a:rPr lang="en-US" dirty="0" smtClean="0"/>
              <a:t>Incidence</a:t>
            </a:r>
          </a:p>
          <a:p>
            <a:r>
              <a:rPr lang="en-US" dirty="0" smtClean="0"/>
              <a:t>Embryology</a:t>
            </a:r>
          </a:p>
          <a:p>
            <a:r>
              <a:rPr lang="en-US" dirty="0" smtClean="0"/>
              <a:t>Etiology &amp; Predisposing factors</a:t>
            </a:r>
          </a:p>
          <a:p>
            <a:r>
              <a:rPr lang="en-US" dirty="0" smtClean="0"/>
              <a:t>Classifications</a:t>
            </a:r>
          </a:p>
          <a:p>
            <a:pPr marL="0" indent="0">
              <a:buNone/>
            </a:pPr>
            <a:r>
              <a:rPr lang="en-US" b="1" i="1" u="sng" dirty="0"/>
              <a:t>PART II </a:t>
            </a:r>
            <a:endParaRPr lang="en-US" b="1" i="1" u="sng" dirty="0" smtClean="0"/>
          </a:p>
          <a:p>
            <a:r>
              <a:rPr lang="en-US" dirty="0" smtClean="0"/>
              <a:t>Classifications</a:t>
            </a:r>
          </a:p>
          <a:p>
            <a:r>
              <a:rPr lang="en-US" dirty="0" smtClean="0"/>
              <a:t>Problems associated with clefts</a:t>
            </a:r>
          </a:p>
          <a:p>
            <a:r>
              <a:rPr lang="en-US" dirty="0" smtClean="0"/>
              <a:t>Management</a:t>
            </a:r>
          </a:p>
          <a:p>
            <a:r>
              <a:rPr lang="en-US" dirty="0" smtClean="0"/>
              <a:t>Summary</a:t>
            </a:r>
            <a:endParaRPr lang="en-US" dirty="0"/>
          </a:p>
        </p:txBody>
      </p:sp>
    </p:spTree>
    <p:extLst>
      <p:ext uri="{BB962C8B-B14F-4D97-AF65-F5344CB8AC3E}">
        <p14:creationId xmlns:p14="http://schemas.microsoft.com/office/powerpoint/2010/main" val="3927943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305800" cy="5745163"/>
          </a:xfrm>
        </p:spPr>
        <p:txBody>
          <a:bodyPr>
            <a:normAutofit/>
          </a:bodyPr>
          <a:lstStyle/>
          <a:p>
            <a:r>
              <a:rPr lang="en-US" u="sng" dirty="0"/>
              <a:t>Classification by </a:t>
            </a:r>
            <a:r>
              <a:rPr lang="en-US" u="sng" dirty="0" err="1"/>
              <a:t>Fogh</a:t>
            </a:r>
            <a:r>
              <a:rPr lang="en-US" u="sng" dirty="0"/>
              <a:t> Anderson 1942-</a:t>
            </a:r>
          </a:p>
          <a:p>
            <a:pPr>
              <a:buNone/>
            </a:pPr>
            <a:r>
              <a:rPr lang="en-US" dirty="0"/>
              <a:t>    Group1: they are cleft of the lip divided into:</a:t>
            </a:r>
          </a:p>
          <a:p>
            <a:pPr>
              <a:buNone/>
            </a:pPr>
            <a:r>
              <a:rPr lang="en-US" dirty="0"/>
              <a:t>     -Single-unilateral or median cleft</a:t>
            </a:r>
          </a:p>
          <a:p>
            <a:pPr>
              <a:buNone/>
            </a:pPr>
            <a:r>
              <a:rPr lang="en-US" dirty="0"/>
              <a:t>     -Double-bilateral cleft</a:t>
            </a:r>
          </a:p>
          <a:p>
            <a:pPr>
              <a:buNone/>
            </a:pPr>
            <a:r>
              <a:rPr lang="en-US" dirty="0"/>
              <a:t>    Group2:they are the cleft of the lip and then palate </a:t>
            </a:r>
            <a:r>
              <a:rPr lang="en-US" dirty="0" smtClean="0"/>
              <a:t>divided </a:t>
            </a:r>
            <a:r>
              <a:rPr lang="en-US" dirty="0"/>
              <a:t>into:</a:t>
            </a:r>
          </a:p>
          <a:p>
            <a:pPr>
              <a:buNone/>
            </a:pPr>
            <a:r>
              <a:rPr lang="en-US" dirty="0"/>
              <a:t>     -Single-unilateral cleft</a:t>
            </a:r>
          </a:p>
          <a:p>
            <a:pPr>
              <a:buNone/>
            </a:pPr>
            <a:r>
              <a:rPr lang="en-US" dirty="0"/>
              <a:t>     -Double-bilateral cleft.</a:t>
            </a:r>
          </a:p>
          <a:p>
            <a:pPr>
              <a:buNone/>
            </a:pPr>
            <a:r>
              <a:rPr lang="en-US" dirty="0"/>
              <a:t>    Group3-they are cleft of the palate extending </a:t>
            </a:r>
            <a:r>
              <a:rPr lang="en-US" dirty="0" err="1"/>
              <a:t>upto</a:t>
            </a:r>
            <a:r>
              <a:rPr lang="en-US" dirty="0"/>
              <a:t> the incisive foramen.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457200"/>
            <a:ext cx="7848600" cy="6096000"/>
          </a:xfrm>
        </p:spPr>
        <p:txBody>
          <a:bodyPr>
            <a:normAutofit/>
          </a:bodyPr>
          <a:lstStyle/>
          <a:p>
            <a:r>
              <a:rPr lang="en-US" b="1" u="sng" dirty="0" err="1">
                <a:solidFill>
                  <a:schemeClr val="tx1"/>
                </a:solidFill>
              </a:rPr>
              <a:t>S</a:t>
            </a:r>
            <a:r>
              <a:rPr lang="en-US" u="sng" dirty="0" err="1">
                <a:solidFill>
                  <a:schemeClr val="tx1"/>
                </a:solidFill>
              </a:rPr>
              <a:t>chuchardt</a:t>
            </a:r>
            <a:r>
              <a:rPr lang="en-US" u="sng" dirty="0">
                <a:solidFill>
                  <a:schemeClr val="tx1"/>
                </a:solidFill>
              </a:rPr>
              <a:t> and </a:t>
            </a:r>
            <a:r>
              <a:rPr lang="en-US" u="sng" dirty="0" err="1">
                <a:solidFill>
                  <a:schemeClr val="tx1"/>
                </a:solidFill>
              </a:rPr>
              <a:t>Pfelfer’s</a:t>
            </a:r>
            <a:r>
              <a:rPr lang="en-US" u="sng" dirty="0">
                <a:solidFill>
                  <a:schemeClr val="tx1"/>
                </a:solidFill>
              </a:rPr>
              <a:t> symbolic classification-</a:t>
            </a:r>
          </a:p>
          <a:p>
            <a:r>
              <a:rPr lang="en-US" dirty="0">
                <a:solidFill>
                  <a:schemeClr val="tx1"/>
                </a:solidFill>
              </a:rPr>
              <a:t>This classification makes use of a chart made up of a vertical block of three </a:t>
            </a:r>
            <a:r>
              <a:rPr lang="en-US" dirty="0" smtClean="0">
                <a:solidFill>
                  <a:schemeClr val="tx1"/>
                </a:solidFill>
              </a:rPr>
              <a:t>pairs of rectangles with an inverted triangle at the bottom. The inverted triangle represents the soft palate while the rectangle represents the lips, alveolus and the hard palate as we go down. Areas affected by cleft are shaded on the chart. The advantage of this classification is its simplicity while the disadvantage include difficulty in wiring, typing &amp; communication.</a:t>
            </a:r>
            <a:endParaRPr lang="en-US"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Schuchardt</a:t>
            </a:r>
            <a:r>
              <a:rPr lang="en-US" dirty="0" smtClean="0"/>
              <a:t> and Pfeifer’s symbolic classification</a:t>
            </a:r>
            <a:endParaRPr lang="en-US" dirty="0"/>
          </a:p>
        </p:txBody>
      </p:sp>
      <p:pic>
        <p:nvPicPr>
          <p:cNvPr id="4" name="Content Placeholder 3" descr="IMG_20180316_140112.jpg"/>
          <p:cNvPicPr>
            <a:picLocks noGrp="1" noChangeAspect="1"/>
          </p:cNvPicPr>
          <p:nvPr>
            <p:ph idx="1"/>
          </p:nvPr>
        </p:nvPicPr>
        <p:blipFill>
          <a:blip r:embed="rId2" cstate="print"/>
          <a:stretch>
            <a:fillRect/>
          </a:stretch>
        </p:blipFill>
        <p:spPr>
          <a:xfrm>
            <a:off x="2623603" y="1600200"/>
            <a:ext cx="3896793" cy="452596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6400800"/>
          </a:xfrm>
        </p:spPr>
        <p:txBody>
          <a:bodyPr>
            <a:normAutofit/>
          </a:bodyPr>
          <a:lstStyle/>
          <a:p>
            <a:r>
              <a:rPr lang="en-US" sz="3200" u="sng" dirty="0" err="1" smtClean="0"/>
              <a:t>Kernahan’s</a:t>
            </a:r>
            <a:r>
              <a:rPr lang="en-US" sz="3200" u="sng" dirty="0" smtClean="0"/>
              <a:t> stripped ‘Y’ classification-</a:t>
            </a:r>
            <a:br>
              <a:rPr lang="en-US" sz="3200" u="sng" dirty="0" smtClean="0"/>
            </a:br>
            <a:r>
              <a:rPr lang="en-US" sz="2800" dirty="0" smtClean="0"/>
              <a:t>This is another symbolic classification put forward by </a:t>
            </a:r>
            <a:r>
              <a:rPr lang="en-US" sz="2800" dirty="0" err="1" smtClean="0"/>
              <a:t>Kernahan</a:t>
            </a:r>
            <a:r>
              <a:rPr lang="en-US" sz="2800" dirty="0" smtClean="0"/>
              <a:t> and Stark.</a:t>
            </a:r>
            <a:br>
              <a:rPr lang="en-US" sz="2800" dirty="0" smtClean="0"/>
            </a:br>
            <a:r>
              <a:rPr lang="en-US" sz="2800" dirty="0" smtClean="0"/>
              <a:t>The classification uses a stripped ‘Y’ having numbered block. Each block represents a specific area of the oral cavity.</a:t>
            </a:r>
            <a:br>
              <a:rPr lang="en-US" sz="2800" dirty="0" smtClean="0"/>
            </a:br>
            <a:r>
              <a:rPr lang="en-US" sz="2800" dirty="0" smtClean="0"/>
              <a:t>Block 1 and 4 – Lip</a:t>
            </a:r>
            <a:br>
              <a:rPr lang="en-US" sz="2800" dirty="0" smtClean="0"/>
            </a:br>
            <a:r>
              <a:rPr lang="en-US" sz="2800" dirty="0" smtClean="0"/>
              <a:t>Block 2 and 5 – Alveolus </a:t>
            </a:r>
            <a:br>
              <a:rPr lang="en-US" sz="2800" dirty="0" smtClean="0"/>
            </a:br>
            <a:r>
              <a:rPr lang="en-US" sz="2800" dirty="0" smtClean="0"/>
              <a:t>Block 3 and 6 – Hard palate anterior to the incisive foramen </a:t>
            </a:r>
            <a:br>
              <a:rPr lang="en-US" sz="2800" dirty="0" smtClean="0"/>
            </a:br>
            <a:r>
              <a:rPr lang="en-US" sz="2800" dirty="0" smtClean="0"/>
              <a:t>Block 7 and 8 – Hard palate posterior to incisive foramen</a:t>
            </a:r>
            <a:br>
              <a:rPr lang="en-US" sz="2800" dirty="0" smtClean="0"/>
            </a:br>
            <a:r>
              <a:rPr lang="en-US" sz="2800" dirty="0" smtClean="0"/>
              <a:t>Block 9 – Soft plate. </a:t>
            </a:r>
            <a:endParaRPr lang="en-US"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Kernahan’s</a:t>
            </a:r>
            <a:r>
              <a:rPr lang="en-US" dirty="0" smtClean="0"/>
              <a:t> stripped Y classification</a:t>
            </a:r>
            <a:endParaRPr lang="en-US" dirty="0"/>
          </a:p>
        </p:txBody>
      </p:sp>
      <p:pic>
        <p:nvPicPr>
          <p:cNvPr id="4" name="Content Placeholder 3" descr="IMG_20180316_140149.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372600" cy="7086600"/>
          </a:xfrm>
        </p:spPr>
        <p:txBody>
          <a:bodyPr>
            <a:normAutofit fontScale="90000"/>
          </a:bodyPr>
          <a:lstStyle/>
          <a:p>
            <a:r>
              <a:rPr lang="en-US" sz="3200" u="sng" dirty="0" err="1" smtClean="0"/>
              <a:t>Lahshal</a:t>
            </a:r>
            <a:r>
              <a:rPr lang="en-US" sz="3200" u="sng" dirty="0" smtClean="0"/>
              <a:t> classification-</a:t>
            </a:r>
            <a:br>
              <a:rPr lang="en-US" sz="3200" u="sng" dirty="0" smtClean="0"/>
            </a:br>
            <a:r>
              <a:rPr lang="en-US" sz="2800" dirty="0" smtClean="0"/>
              <a:t>This is a simple classification presented by </a:t>
            </a:r>
            <a:r>
              <a:rPr lang="en-US" sz="2800" dirty="0" err="1" smtClean="0"/>
              <a:t>Okriens</a:t>
            </a:r>
            <a:r>
              <a:rPr lang="en-US" sz="2800" dirty="0" smtClean="0"/>
              <a:t> in 1987. LAHSHAL is a paraphrase of the anatomic areas affected by the cleft.</a:t>
            </a:r>
            <a:br>
              <a:rPr lang="en-US" sz="2800" dirty="0" smtClean="0"/>
            </a:br>
            <a:r>
              <a:rPr lang="en-US" sz="2800" dirty="0" smtClean="0"/>
              <a:t>L – Lip</a:t>
            </a:r>
            <a:br>
              <a:rPr lang="en-US" sz="2800" dirty="0" smtClean="0"/>
            </a:br>
            <a:r>
              <a:rPr lang="en-US" sz="2800" dirty="0" smtClean="0"/>
              <a:t>A – Alveolus</a:t>
            </a:r>
            <a:br>
              <a:rPr lang="en-US" sz="2800" dirty="0" smtClean="0"/>
            </a:br>
            <a:r>
              <a:rPr lang="en-US" sz="2800" dirty="0" smtClean="0"/>
              <a:t>H – Hard palate</a:t>
            </a:r>
            <a:br>
              <a:rPr lang="en-US" sz="2800" dirty="0" smtClean="0"/>
            </a:br>
            <a:r>
              <a:rPr lang="en-US" sz="2800" dirty="0" smtClean="0"/>
              <a:t>S – Soft palate</a:t>
            </a:r>
            <a:br>
              <a:rPr lang="en-US" sz="2800" dirty="0" smtClean="0"/>
            </a:br>
            <a:r>
              <a:rPr lang="en-US" sz="2800" dirty="0" smtClean="0"/>
              <a:t>H – Hard palate</a:t>
            </a:r>
            <a:br>
              <a:rPr lang="en-US" sz="2800" dirty="0" smtClean="0"/>
            </a:br>
            <a:r>
              <a:rPr lang="en-US" sz="2800" dirty="0" smtClean="0"/>
              <a:t>A – Alveolus</a:t>
            </a:r>
            <a:br>
              <a:rPr lang="en-US" sz="2800" dirty="0" smtClean="0"/>
            </a:br>
            <a:r>
              <a:rPr lang="en-US" sz="2800" dirty="0" smtClean="0"/>
              <a:t>L – Lip</a:t>
            </a:r>
            <a:br>
              <a:rPr lang="en-US" sz="2800" dirty="0" smtClean="0"/>
            </a:br>
            <a:r>
              <a:rPr lang="en-US" sz="2800" dirty="0" smtClean="0"/>
              <a:t>the classification is based on the fact that cleft of lip, alveolus and hard palate can be bilateral while cleft involving the soft palate are usually . Areas involved in the cleft are denoted by specifically indicating the alphabet standing </a:t>
            </a:r>
            <a:r>
              <a:rPr lang="en-US" sz="2800" dirty="0" err="1" smtClean="0"/>
              <a:t>fot</a:t>
            </a:r>
            <a:r>
              <a:rPr lang="en-US" sz="2800" dirty="0" smtClean="0"/>
              <a:t> it.</a:t>
            </a:r>
            <a:br>
              <a:rPr lang="en-US" sz="2800" dirty="0" smtClean="0"/>
            </a:br>
            <a:r>
              <a:rPr lang="en-US" sz="2800" dirty="0" smtClean="0"/>
              <a:t>For example, L—S--- stands for cleft of right lip and soft plate.</a:t>
            </a:r>
            <a:br>
              <a:rPr lang="en-US" sz="2800" dirty="0" smtClean="0"/>
            </a:br>
            <a:r>
              <a:rPr lang="en-US" sz="2800" dirty="0" smtClean="0"/>
              <a:t>LA-S—L stands for cleft of right lip, alveolus, and soft palate together with left cleft lip.</a:t>
            </a:r>
            <a:endParaRPr lang="en-US" sz="3200" u="sng"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1269</Words>
  <Application>Microsoft Office PowerPoint</Application>
  <PresentationFormat>On-screen Show (4:3)</PresentationFormat>
  <Paragraphs>140</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Bell MT</vt:lpstr>
      <vt:lpstr>Book Antiqua</vt:lpstr>
      <vt:lpstr>Calibri</vt:lpstr>
      <vt:lpstr>Constantia</vt:lpstr>
      <vt:lpstr>Times New Roman</vt:lpstr>
      <vt:lpstr>Office Theme</vt:lpstr>
      <vt:lpstr>PowerPoint Presentation</vt:lpstr>
      <vt:lpstr>Specific learning Objectives </vt:lpstr>
      <vt:lpstr>CONTENTS</vt:lpstr>
      <vt:lpstr>PowerPoint Presentation</vt:lpstr>
      <vt:lpstr>PowerPoint Presentation</vt:lpstr>
      <vt:lpstr>Schuchardt and Pfeifer’s symbolic classification</vt:lpstr>
      <vt:lpstr>Kernahan’s stripped ‘Y’ classification- This is another symbolic classification put forward by Kernahan and Stark. The classification uses a stripped ‘Y’ having numbered block. Each block represents a specific area of the oral cavity. Block 1 and 4 – Lip Block 2 and 5 – Alveolus  Block 3 and 6 – Hard palate anterior to the incisive foramen  Block 7 and 8 – Hard palate posterior to incisive foramen Block 9 – Soft plate. </vt:lpstr>
      <vt:lpstr>Kernahan’s stripped Y classification</vt:lpstr>
      <vt:lpstr>Lahshal classification- This is a simple classification presented by Okriens in 1987. LAHSHAL is a paraphrase of the anatomic areas affected by the cleft. L – Lip A – Alveolus H – Hard palate S – Soft palate H – Hard palate A – Alveolus L – Lip the classification is based on the fact that cleft of lip, alveolus and hard palate can be bilateral while cleft involving the soft palate are usually . Areas involved in the cleft are denoted by specifically indicating the alphabet standing fot it. For example, L—S--- stands for cleft of right lip and soft plate. LA-S—L stands for cleft of right lip, alveolus, and soft palate together with left cleft lip.</vt:lpstr>
      <vt:lpstr>PROBLEMS ASSOCIATED WITH CLEFTS.</vt:lpstr>
      <vt:lpstr>a. Cleft of the hard and soft plate, B.unilateral cleft lip, C.&amp;D.unilateral cleft of the lip and palate</vt:lpstr>
      <vt:lpstr>A.&amp;B.pateint with unilateral cleft of the lip and palate. Note the absence of some ant. Teeth &amp; related malocclusion</vt:lpstr>
      <vt:lpstr>PowerPoint Presentation</vt:lpstr>
      <vt:lpstr>PowerPoint Presentation</vt:lpstr>
      <vt:lpstr>MANAGEMENT OF CLEFT AND PALATE.</vt:lpstr>
      <vt:lpstr>PowerPoint Presentation</vt:lpstr>
      <vt:lpstr>STAGE 1 TREATMENT.</vt:lpstr>
      <vt:lpstr>PowerPoint Presentation</vt:lpstr>
      <vt:lpstr>PowerPoint Presentation</vt:lpstr>
      <vt:lpstr>Passive maxillary obturator</vt:lpstr>
      <vt:lpstr>Pre-surgical orthopaedics by extraoral strapping across the premaxilla</vt:lpstr>
      <vt:lpstr>STAGE 2 TREATMENT.</vt:lpstr>
      <vt:lpstr>STAGE 3 TREATMENT.</vt:lpstr>
      <vt:lpstr>PowerPoint Presentation</vt:lpstr>
      <vt:lpstr>PowerPoint Presentation</vt:lpstr>
      <vt:lpstr>STAGE 4 TREATMENT.</vt:lpstr>
      <vt:lpstr>SUMMARY</vt:lpstr>
      <vt:lpstr>REFERENCES</vt:lpstr>
      <vt:lpstr>Question &amp; Answer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EXCEL</dc:creator>
  <cp:lastModifiedBy>Gaurav Agrawal</cp:lastModifiedBy>
  <cp:revision>36</cp:revision>
  <dcterms:created xsi:type="dcterms:W3CDTF">2018-03-08T04:42:00Z</dcterms:created>
  <dcterms:modified xsi:type="dcterms:W3CDTF">2022-08-12T14:55:53Z</dcterms:modified>
</cp:coreProperties>
</file>